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70" y="-9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B0E209-C127-4BB9-A68D-16B32105BB8C}" type="datetimeFigureOut">
              <a:rPr lang="en-US" smtClean="0"/>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A091A-24B8-4AF2-B416-CA71A875E969}" type="slidenum">
              <a:rPr lang="en-US" smtClean="0"/>
              <a:t>‹#›</a:t>
            </a:fld>
            <a:endParaRPr lang="en-US"/>
          </a:p>
        </p:txBody>
      </p:sp>
    </p:spTree>
    <p:extLst>
      <p:ext uri="{BB962C8B-B14F-4D97-AF65-F5344CB8AC3E}">
        <p14:creationId xmlns:p14="http://schemas.microsoft.com/office/powerpoint/2010/main" val="1645954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B0E209-C127-4BB9-A68D-16B32105BB8C}" type="datetimeFigureOut">
              <a:rPr lang="en-US" smtClean="0"/>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A091A-24B8-4AF2-B416-CA71A875E969}" type="slidenum">
              <a:rPr lang="en-US" smtClean="0"/>
              <a:t>‹#›</a:t>
            </a:fld>
            <a:endParaRPr lang="en-US"/>
          </a:p>
        </p:txBody>
      </p:sp>
    </p:spTree>
    <p:extLst>
      <p:ext uri="{BB962C8B-B14F-4D97-AF65-F5344CB8AC3E}">
        <p14:creationId xmlns:p14="http://schemas.microsoft.com/office/powerpoint/2010/main" val="459738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B0E209-C127-4BB9-A68D-16B32105BB8C}" type="datetimeFigureOut">
              <a:rPr lang="en-US" smtClean="0"/>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A091A-24B8-4AF2-B416-CA71A875E969}" type="slidenum">
              <a:rPr lang="en-US" smtClean="0"/>
              <a:t>‹#›</a:t>
            </a:fld>
            <a:endParaRPr lang="en-US"/>
          </a:p>
        </p:txBody>
      </p:sp>
    </p:spTree>
    <p:extLst>
      <p:ext uri="{BB962C8B-B14F-4D97-AF65-F5344CB8AC3E}">
        <p14:creationId xmlns:p14="http://schemas.microsoft.com/office/powerpoint/2010/main" val="1884153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B0E209-C127-4BB9-A68D-16B32105BB8C}" type="datetimeFigureOut">
              <a:rPr lang="en-US" smtClean="0"/>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A091A-24B8-4AF2-B416-CA71A875E969}" type="slidenum">
              <a:rPr lang="en-US" smtClean="0"/>
              <a:t>‹#›</a:t>
            </a:fld>
            <a:endParaRPr lang="en-US"/>
          </a:p>
        </p:txBody>
      </p:sp>
    </p:spTree>
    <p:extLst>
      <p:ext uri="{BB962C8B-B14F-4D97-AF65-F5344CB8AC3E}">
        <p14:creationId xmlns:p14="http://schemas.microsoft.com/office/powerpoint/2010/main" val="3437402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B0E209-C127-4BB9-A68D-16B32105BB8C}" type="datetimeFigureOut">
              <a:rPr lang="en-US" smtClean="0"/>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A091A-24B8-4AF2-B416-CA71A875E969}" type="slidenum">
              <a:rPr lang="en-US" smtClean="0"/>
              <a:t>‹#›</a:t>
            </a:fld>
            <a:endParaRPr lang="en-US"/>
          </a:p>
        </p:txBody>
      </p:sp>
    </p:spTree>
    <p:extLst>
      <p:ext uri="{BB962C8B-B14F-4D97-AF65-F5344CB8AC3E}">
        <p14:creationId xmlns:p14="http://schemas.microsoft.com/office/powerpoint/2010/main" val="3254063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B0E209-C127-4BB9-A68D-16B32105BB8C}" type="datetimeFigureOut">
              <a:rPr lang="en-US" smtClean="0"/>
              <a:t>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A091A-24B8-4AF2-B416-CA71A875E969}" type="slidenum">
              <a:rPr lang="en-US" smtClean="0"/>
              <a:t>‹#›</a:t>
            </a:fld>
            <a:endParaRPr lang="en-US"/>
          </a:p>
        </p:txBody>
      </p:sp>
    </p:spTree>
    <p:extLst>
      <p:ext uri="{BB962C8B-B14F-4D97-AF65-F5344CB8AC3E}">
        <p14:creationId xmlns:p14="http://schemas.microsoft.com/office/powerpoint/2010/main" val="3862911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B0E209-C127-4BB9-A68D-16B32105BB8C}" type="datetimeFigureOut">
              <a:rPr lang="en-US" smtClean="0"/>
              <a:t>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1A091A-24B8-4AF2-B416-CA71A875E969}" type="slidenum">
              <a:rPr lang="en-US" smtClean="0"/>
              <a:t>‹#›</a:t>
            </a:fld>
            <a:endParaRPr lang="en-US"/>
          </a:p>
        </p:txBody>
      </p:sp>
    </p:spTree>
    <p:extLst>
      <p:ext uri="{BB962C8B-B14F-4D97-AF65-F5344CB8AC3E}">
        <p14:creationId xmlns:p14="http://schemas.microsoft.com/office/powerpoint/2010/main" val="2622369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B0E209-C127-4BB9-A68D-16B32105BB8C}" type="datetimeFigureOut">
              <a:rPr lang="en-US" smtClean="0"/>
              <a:t>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1A091A-24B8-4AF2-B416-CA71A875E969}" type="slidenum">
              <a:rPr lang="en-US" smtClean="0"/>
              <a:t>‹#›</a:t>
            </a:fld>
            <a:endParaRPr lang="en-US"/>
          </a:p>
        </p:txBody>
      </p:sp>
    </p:spTree>
    <p:extLst>
      <p:ext uri="{BB962C8B-B14F-4D97-AF65-F5344CB8AC3E}">
        <p14:creationId xmlns:p14="http://schemas.microsoft.com/office/powerpoint/2010/main" val="1519286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B0E209-C127-4BB9-A68D-16B32105BB8C}" type="datetimeFigureOut">
              <a:rPr lang="en-US" smtClean="0"/>
              <a:t>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1A091A-24B8-4AF2-B416-CA71A875E969}" type="slidenum">
              <a:rPr lang="en-US" smtClean="0"/>
              <a:t>‹#›</a:t>
            </a:fld>
            <a:endParaRPr lang="en-US"/>
          </a:p>
        </p:txBody>
      </p:sp>
    </p:spTree>
    <p:extLst>
      <p:ext uri="{BB962C8B-B14F-4D97-AF65-F5344CB8AC3E}">
        <p14:creationId xmlns:p14="http://schemas.microsoft.com/office/powerpoint/2010/main" val="2265400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B0E209-C127-4BB9-A68D-16B32105BB8C}" type="datetimeFigureOut">
              <a:rPr lang="en-US" smtClean="0"/>
              <a:t>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A091A-24B8-4AF2-B416-CA71A875E969}" type="slidenum">
              <a:rPr lang="en-US" smtClean="0"/>
              <a:t>‹#›</a:t>
            </a:fld>
            <a:endParaRPr lang="en-US"/>
          </a:p>
        </p:txBody>
      </p:sp>
    </p:spTree>
    <p:extLst>
      <p:ext uri="{BB962C8B-B14F-4D97-AF65-F5344CB8AC3E}">
        <p14:creationId xmlns:p14="http://schemas.microsoft.com/office/powerpoint/2010/main" val="1938581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B0E209-C127-4BB9-A68D-16B32105BB8C}" type="datetimeFigureOut">
              <a:rPr lang="en-US" smtClean="0"/>
              <a:t>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A091A-24B8-4AF2-B416-CA71A875E969}" type="slidenum">
              <a:rPr lang="en-US" smtClean="0"/>
              <a:t>‹#›</a:t>
            </a:fld>
            <a:endParaRPr lang="en-US"/>
          </a:p>
        </p:txBody>
      </p:sp>
    </p:spTree>
    <p:extLst>
      <p:ext uri="{BB962C8B-B14F-4D97-AF65-F5344CB8AC3E}">
        <p14:creationId xmlns:p14="http://schemas.microsoft.com/office/powerpoint/2010/main" val="3209650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26B0E209-C127-4BB9-A68D-16B32105BB8C}" type="datetimeFigureOut">
              <a:rPr lang="en-US" smtClean="0"/>
              <a:t>1/5/2017</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51A091A-24B8-4AF2-B416-CA71A875E969}" type="slidenum">
              <a:rPr lang="en-US" smtClean="0"/>
              <a:t>‹#›</a:t>
            </a:fld>
            <a:endParaRPr lang="en-US"/>
          </a:p>
        </p:txBody>
      </p:sp>
    </p:spTree>
    <p:extLst>
      <p:ext uri="{BB962C8B-B14F-4D97-AF65-F5344CB8AC3E}">
        <p14:creationId xmlns:p14="http://schemas.microsoft.com/office/powerpoint/2010/main" val="3920579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1601"/>
            <a:ext cx="5600700" cy="1117599"/>
          </a:xfrm>
        </p:spPr>
        <p:txBody>
          <a:bodyPr>
            <a:normAutofit/>
          </a:bodyPr>
          <a:lstStyle/>
          <a:p>
            <a:r>
              <a:rPr lang="en-US" sz="3200" dirty="0" smtClean="0">
                <a:latin typeface="Britannic Bold" panose="020B0903060703020204" pitchFamily="34" charset="0"/>
              </a:rPr>
              <a:t>Exiting and Entering Vehicles Safely</a:t>
            </a:r>
            <a:endParaRPr lang="en-US" sz="3200" dirty="0">
              <a:latin typeface="Britannic Bold" panose="020B0903060703020204" pitchFamily="34" charset="0"/>
            </a:endParaRPr>
          </a:p>
        </p:txBody>
      </p:sp>
      <p:sp>
        <p:nvSpPr>
          <p:cNvPr id="3" name="Subtitle 2"/>
          <p:cNvSpPr>
            <a:spLocks noGrp="1"/>
          </p:cNvSpPr>
          <p:nvPr>
            <p:ph type="subTitle" idx="1"/>
          </p:nvPr>
        </p:nvSpPr>
        <p:spPr>
          <a:xfrm>
            <a:off x="76199" y="1219200"/>
            <a:ext cx="6629399" cy="508000"/>
          </a:xfrm>
        </p:spPr>
        <p:txBody>
          <a:bodyPr>
            <a:normAutofit fontScale="92500"/>
          </a:bodyPr>
          <a:lstStyle/>
          <a:p>
            <a:r>
              <a:rPr lang="en-US" sz="1800" dirty="0" smtClean="0">
                <a:latin typeface="Britannic Bold" panose="020B0903060703020204" pitchFamily="34" charset="0"/>
              </a:rPr>
              <a:t>Lessons Learned from Losses Monthly Newsletter January 2017</a:t>
            </a:r>
            <a:endParaRPr lang="en-US" sz="1800" dirty="0">
              <a:latin typeface="Britannic Bold" panose="020B0903060703020204"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2" y="1727200"/>
            <a:ext cx="1981198" cy="3195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0974" y="8529895"/>
            <a:ext cx="120332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5962" y="8541220"/>
            <a:ext cx="2144468" cy="46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8077200"/>
            <a:ext cx="1905000" cy="93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811" y="1727200"/>
            <a:ext cx="4632389" cy="7001917"/>
          </a:xfrm>
          <a:prstGeom prst="rect">
            <a:avLst/>
          </a:prstGeom>
          <a:noFill/>
        </p:spPr>
        <p:txBody>
          <a:bodyPr wrap="square" rtlCol="0">
            <a:spAutoFit/>
          </a:bodyPr>
          <a:lstStyle/>
          <a:p>
            <a:r>
              <a:rPr lang="en-US" sz="1400" dirty="0" smtClean="0">
                <a:latin typeface="Britannic Bold" panose="020B0903060703020204" pitchFamily="34" charset="0"/>
              </a:rPr>
              <a:t>Many employees get injured when getting on and off some of the larger vehicles owned by municipalities. </a:t>
            </a:r>
          </a:p>
          <a:p>
            <a:r>
              <a:rPr lang="en-US" sz="1400" dirty="0" smtClean="0">
                <a:latin typeface="Britannic Bold" panose="020B0903060703020204" pitchFamily="34" charset="0"/>
              </a:rPr>
              <a:t>Due to inattention, speed and rushing in an emergency, workers slip and fall when they do not use vehicle steps and handhold devices.  Jumps and falls can cause strains and sprains, broken bones and fatalities.  </a:t>
            </a:r>
          </a:p>
          <a:p>
            <a:r>
              <a:rPr lang="en-US" sz="1400" dirty="0">
                <a:latin typeface="Britannic Bold" panose="020B0903060703020204" pitchFamily="34" charset="0"/>
              </a:rPr>
              <a:t> </a:t>
            </a:r>
            <a:r>
              <a:rPr lang="en-US" sz="1400" dirty="0" smtClean="0">
                <a:latin typeface="Britannic Bold" panose="020B0903060703020204" pitchFamily="34" charset="0"/>
              </a:rPr>
              <a:t>                       </a:t>
            </a:r>
          </a:p>
          <a:p>
            <a:endParaRPr lang="en-US" sz="1400" dirty="0">
              <a:latin typeface="Britannic Bold" panose="020B0903060703020204" pitchFamily="34" charset="0"/>
            </a:endParaRPr>
          </a:p>
          <a:p>
            <a:r>
              <a:rPr lang="en-US" sz="1400" dirty="0" smtClean="0">
                <a:latin typeface="Britannic Bold" panose="020B0903060703020204" pitchFamily="34" charset="0"/>
              </a:rPr>
              <a:t>                       </a:t>
            </a:r>
            <a:r>
              <a:rPr lang="en-US" sz="1400" u="sng" dirty="0" smtClean="0">
                <a:latin typeface="Britannic Bold" panose="020B0903060703020204" pitchFamily="34" charset="0"/>
              </a:rPr>
              <a:t>THINGS TO CONSIDER:</a:t>
            </a:r>
          </a:p>
          <a:p>
            <a:pPr marL="285750" indent="-285750">
              <a:buFont typeface="Arial" panose="020B0604020202020204" pitchFamily="34" charset="0"/>
              <a:buChar char="•"/>
            </a:pPr>
            <a:r>
              <a:rPr lang="en-US" sz="1100" dirty="0">
                <a:latin typeface="Britannic Bold" panose="020B0903060703020204" pitchFamily="34" charset="0"/>
              </a:rPr>
              <a:t>Maintain 3 points of contact at all times.  </a:t>
            </a:r>
            <a:r>
              <a:rPr lang="en-US" sz="1100" dirty="0" smtClean="0">
                <a:latin typeface="Britannic Bold" panose="020B0903060703020204" pitchFamily="34" charset="0"/>
              </a:rPr>
              <a:t>(2 </a:t>
            </a:r>
            <a:r>
              <a:rPr lang="en-US" sz="1100" dirty="0">
                <a:latin typeface="Britannic Bold" panose="020B0903060703020204" pitchFamily="34" charset="0"/>
              </a:rPr>
              <a:t>hands and a foot or 2 feet and 1 hand until seated or standing on the </a:t>
            </a:r>
            <a:r>
              <a:rPr lang="en-US" sz="1100" dirty="0" smtClean="0">
                <a:latin typeface="Britannic Bold" panose="020B0903060703020204" pitchFamily="34" charset="0"/>
              </a:rPr>
              <a:t>ground.) </a:t>
            </a:r>
          </a:p>
          <a:p>
            <a:pPr marL="285750" indent="-285750">
              <a:buFont typeface="Arial" panose="020B0604020202020204" pitchFamily="34" charset="0"/>
              <a:buChar char="•"/>
            </a:pPr>
            <a:r>
              <a:rPr lang="en-US" sz="1100" dirty="0" smtClean="0">
                <a:latin typeface="Britannic Bold" panose="020B0903060703020204" pitchFamily="34" charset="0"/>
              </a:rPr>
              <a:t>Wear shoes with sturdy and non-slip soles and heels.  </a:t>
            </a:r>
            <a:endParaRPr lang="en-US" sz="1100" dirty="0">
              <a:latin typeface="Britannic Bold" panose="020B0903060703020204" pitchFamily="34" charset="0"/>
            </a:endParaRPr>
          </a:p>
          <a:p>
            <a:pPr marL="285750" indent="-285750">
              <a:buFont typeface="Arial" panose="020B0604020202020204" pitchFamily="34" charset="0"/>
              <a:buChar char="•"/>
            </a:pPr>
            <a:r>
              <a:rPr lang="en-US" sz="1100" dirty="0" smtClean="0">
                <a:latin typeface="Britannic Bold" panose="020B0903060703020204" pitchFamily="34" charset="0"/>
              </a:rPr>
              <a:t>Only step on dedicated stepping areas, not fuel tanks and fenders. </a:t>
            </a:r>
          </a:p>
          <a:p>
            <a:pPr marL="285750" indent="-285750">
              <a:buFont typeface="Arial" panose="020B0604020202020204" pitchFamily="34" charset="0"/>
              <a:buChar char="•"/>
            </a:pPr>
            <a:r>
              <a:rPr lang="en-US" sz="1100" dirty="0" smtClean="0">
                <a:latin typeface="Britannic Bold" panose="020B0903060703020204" pitchFamily="34" charset="0"/>
              </a:rPr>
              <a:t>Wear gloves in hot and cold weather to help grip handholds.  </a:t>
            </a:r>
          </a:p>
          <a:p>
            <a:pPr marL="285750" indent="-285750">
              <a:buFont typeface="Arial" panose="020B0604020202020204" pitchFamily="34" charset="0"/>
              <a:buChar char="•"/>
            </a:pPr>
            <a:r>
              <a:rPr lang="en-US" sz="1100" dirty="0" smtClean="0">
                <a:latin typeface="Britannic Bold" panose="020B0903060703020204" pitchFamily="34" charset="0"/>
              </a:rPr>
              <a:t>Face the vehicle when getting on or off the vehicle.  </a:t>
            </a:r>
          </a:p>
          <a:p>
            <a:pPr marL="285750" indent="-285750">
              <a:buFont typeface="Arial" panose="020B0604020202020204" pitchFamily="34" charset="0"/>
              <a:buChar char="•"/>
            </a:pPr>
            <a:r>
              <a:rPr lang="en-US" sz="1100" dirty="0" smtClean="0">
                <a:latin typeface="Britannic Bold" panose="020B0903060703020204" pitchFamily="34" charset="0"/>
              </a:rPr>
              <a:t>Do not grab the steering wheel unless it is locked.  </a:t>
            </a:r>
          </a:p>
          <a:p>
            <a:pPr marL="285750" lvl="0" indent="-285750">
              <a:buFont typeface="Arial" panose="020B0604020202020204" pitchFamily="34" charset="0"/>
              <a:buChar char="•"/>
            </a:pPr>
            <a:r>
              <a:rPr lang="en-US" sz="1100" dirty="0">
                <a:solidFill>
                  <a:prstClr val="black"/>
                </a:solidFill>
                <a:latin typeface="Britannic Bold" panose="020B0903060703020204" pitchFamily="34" charset="0"/>
              </a:rPr>
              <a:t>Do not grip the door as it can swing out and cause a fall. </a:t>
            </a:r>
          </a:p>
          <a:p>
            <a:pPr marL="285750" indent="-285750">
              <a:buFont typeface="Arial" panose="020B0604020202020204" pitchFamily="34" charset="0"/>
              <a:buChar char="•"/>
            </a:pPr>
            <a:r>
              <a:rPr lang="en-US" sz="1100" dirty="0" smtClean="0">
                <a:latin typeface="Britannic Bold" panose="020B0903060703020204" pitchFamily="34" charset="0"/>
              </a:rPr>
              <a:t>Do not jump down from the vehicle; use all of the steps.</a:t>
            </a:r>
          </a:p>
          <a:p>
            <a:pPr marL="285750" indent="-285750">
              <a:buFont typeface="Arial" panose="020B0604020202020204" pitchFamily="34" charset="0"/>
              <a:buChar char="•"/>
            </a:pPr>
            <a:r>
              <a:rPr lang="en-US" sz="1100" dirty="0" smtClean="0">
                <a:latin typeface="Britannic Bold" panose="020B0903060703020204" pitchFamily="34" charset="0"/>
              </a:rPr>
              <a:t>Vehicles must be clean </a:t>
            </a:r>
            <a:r>
              <a:rPr lang="en-US" sz="1100" dirty="0">
                <a:latin typeface="Britannic Bold" panose="020B0903060703020204" pitchFamily="34" charset="0"/>
              </a:rPr>
              <a:t>and as well maintained as possible.</a:t>
            </a:r>
          </a:p>
          <a:p>
            <a:pPr marL="285750" indent="-285750">
              <a:buFont typeface="Arial" panose="020B0604020202020204" pitchFamily="34" charset="0"/>
              <a:buChar char="•"/>
            </a:pPr>
            <a:r>
              <a:rPr lang="en-US" sz="1100" dirty="0" smtClean="0">
                <a:latin typeface="Britannic Bold" panose="020B0903060703020204" pitchFamily="34" charset="0"/>
              </a:rPr>
              <a:t>Examine the ground before stepping out to look for uneven ground, ice or water.  </a:t>
            </a:r>
          </a:p>
          <a:p>
            <a:pPr marL="285750" indent="-285750">
              <a:buFont typeface="Arial" panose="020B0604020202020204" pitchFamily="34" charset="0"/>
              <a:buChar char="•"/>
            </a:pPr>
            <a:endParaRPr lang="en-US" sz="1100" dirty="0">
              <a:latin typeface="Britannic Bold" panose="020B0903060703020204" pitchFamily="34" charset="0"/>
            </a:endParaRPr>
          </a:p>
          <a:p>
            <a:r>
              <a:rPr lang="en-US" sz="1400" dirty="0" smtClean="0">
                <a:latin typeface="Britannic Bold" panose="020B0903060703020204" pitchFamily="34" charset="0"/>
              </a:rPr>
              <a:t>                        </a:t>
            </a:r>
          </a:p>
          <a:p>
            <a:r>
              <a:rPr lang="en-US" sz="1400" dirty="0">
                <a:latin typeface="Britannic Bold" panose="020B0903060703020204" pitchFamily="34" charset="0"/>
              </a:rPr>
              <a:t> </a:t>
            </a:r>
            <a:r>
              <a:rPr lang="en-US" sz="1400" dirty="0" smtClean="0">
                <a:latin typeface="Britannic Bold" panose="020B0903060703020204" pitchFamily="34" charset="0"/>
              </a:rPr>
              <a:t>                           </a:t>
            </a:r>
            <a:r>
              <a:rPr lang="en-US" sz="1400" u="sng" dirty="0" smtClean="0">
                <a:latin typeface="Britannic Bold" panose="020B0903060703020204" pitchFamily="34" charset="0"/>
              </a:rPr>
              <a:t>CLAIM</a:t>
            </a:r>
            <a:r>
              <a:rPr lang="en-US" sz="1100" u="sng" dirty="0" smtClean="0">
                <a:latin typeface="Britannic Bold" panose="020B0903060703020204" pitchFamily="34" charset="0"/>
              </a:rPr>
              <a:t> </a:t>
            </a:r>
            <a:r>
              <a:rPr lang="en-US" sz="1400" u="sng" dirty="0" smtClean="0">
                <a:latin typeface="Britannic Bold" panose="020B0903060703020204" pitchFamily="34" charset="0"/>
              </a:rPr>
              <a:t>EXAMPLES</a:t>
            </a:r>
          </a:p>
          <a:p>
            <a:endParaRPr lang="en-US" sz="1400" u="sng" dirty="0">
              <a:latin typeface="Britannic Bold" panose="020B0903060703020204" pitchFamily="34" charset="0"/>
            </a:endParaRPr>
          </a:p>
          <a:p>
            <a:pPr marL="285750" indent="-285750">
              <a:buFont typeface="Wingdings" panose="05000000000000000000" pitchFamily="2" charset="2"/>
              <a:buChar char="Ø"/>
            </a:pPr>
            <a:r>
              <a:rPr lang="en-US" sz="1100" dirty="0" smtClean="0">
                <a:latin typeface="Britannic Bold" panose="020B0903060703020204" pitchFamily="34" charset="0"/>
              </a:rPr>
              <a:t>Employee entering a truck and grabbed the steering wheel with his left hand to help him into the truck when he felt immediate pain in his neck and arm.  This claim involves 2 surgeries and total costs are above $300,000 because employee pulled himself up with his upper body instead of </a:t>
            </a:r>
            <a:r>
              <a:rPr lang="en-US" sz="1100" dirty="0" smtClean="0">
                <a:latin typeface="Britannic Bold" panose="020B0903060703020204" pitchFamily="34" charset="0"/>
              </a:rPr>
              <a:t>his legs.</a:t>
            </a:r>
            <a:endParaRPr lang="en-US" sz="1100" dirty="0" smtClean="0">
              <a:latin typeface="Britannic Bold" panose="020B0903060703020204" pitchFamily="34" charset="0"/>
            </a:endParaRPr>
          </a:p>
          <a:p>
            <a:pPr marL="285750" indent="-285750">
              <a:buFont typeface="Wingdings" panose="05000000000000000000" pitchFamily="2" charset="2"/>
              <a:buChar char="Ø"/>
            </a:pPr>
            <a:r>
              <a:rPr lang="en-US" sz="1100" dirty="0" smtClean="0">
                <a:latin typeface="Britannic Bold" panose="020B0903060703020204" pitchFamily="34" charset="0"/>
              </a:rPr>
              <a:t>Employee stepping off of backhoe when the step broke under his weight causing him to fall.  This claim also involves 2 surgeries and total costs are over $106,000.  The town was aware of the deteriorated steps, but the repairs were not completed.  </a:t>
            </a:r>
          </a:p>
          <a:p>
            <a:pPr marL="285750" indent="-285750">
              <a:buFont typeface="Wingdings" panose="05000000000000000000" pitchFamily="2" charset="2"/>
              <a:buChar char="Ø"/>
            </a:pPr>
            <a:endParaRPr lang="en-US" sz="1400" u="sng" dirty="0" smtClean="0">
              <a:latin typeface="Britannic Bold" panose="020B0903060703020204" pitchFamily="34" charset="0"/>
            </a:endParaRPr>
          </a:p>
          <a:p>
            <a:pPr marL="285750" indent="-285750">
              <a:buFont typeface="Arial" panose="020B0604020202020204" pitchFamily="34" charset="0"/>
              <a:buChar char="•"/>
            </a:pPr>
            <a:endParaRPr lang="en-US" sz="1400" dirty="0">
              <a:latin typeface="Britannic Bold" panose="020B0903060703020204" pitchFamily="34" charset="0"/>
            </a:endParaRPr>
          </a:p>
        </p:txBody>
      </p:sp>
      <p:sp>
        <p:nvSpPr>
          <p:cNvPr id="5" name="TextBox 4"/>
          <p:cNvSpPr txBox="1"/>
          <p:nvPr/>
        </p:nvSpPr>
        <p:spPr>
          <a:xfrm>
            <a:off x="4493296" y="5228158"/>
            <a:ext cx="2209800" cy="3585597"/>
          </a:xfrm>
          <a:prstGeom prst="rect">
            <a:avLst/>
          </a:prstGeom>
          <a:noFill/>
        </p:spPr>
        <p:txBody>
          <a:bodyPr wrap="square" rtlCol="0">
            <a:spAutoFit/>
          </a:bodyPr>
          <a:lstStyle/>
          <a:p>
            <a:r>
              <a:rPr lang="en-US" sz="1200" u="sng" dirty="0" smtClean="0">
                <a:latin typeface="Britannic Bold" panose="020B0903060703020204" pitchFamily="34" charset="0"/>
              </a:rPr>
              <a:t>Other Things to Keep in Mind:</a:t>
            </a:r>
          </a:p>
          <a:p>
            <a:pPr marL="171450" indent="-171450">
              <a:buFont typeface="Wingdings" panose="05000000000000000000" pitchFamily="2" charset="2"/>
              <a:buChar char="§"/>
            </a:pPr>
            <a:r>
              <a:rPr lang="en-US" sz="1200" dirty="0" smtClean="0">
                <a:latin typeface="Britannic Bold" panose="020B0903060703020204" pitchFamily="34" charset="0"/>
              </a:rPr>
              <a:t>Ice Safety on ponds/lakes for skaters, fisherman, snowmobiles </a:t>
            </a:r>
            <a:r>
              <a:rPr lang="en-US" sz="1200" dirty="0" smtClean="0">
                <a:latin typeface="Britannic Bold" panose="020B0903060703020204" pitchFamily="34" charset="0"/>
              </a:rPr>
              <a:t> </a:t>
            </a:r>
            <a:r>
              <a:rPr lang="en-US" sz="900" i="1" dirty="0" smtClean="0">
                <a:latin typeface="Britannic Bold" panose="020B0903060703020204" pitchFamily="34" charset="0"/>
              </a:rPr>
              <a:t>njmel.org </a:t>
            </a:r>
            <a:r>
              <a:rPr lang="en-US" sz="900" i="1" dirty="0" smtClean="0">
                <a:latin typeface="Britannic Bold" panose="020B0903060703020204" pitchFamily="34" charset="0"/>
              </a:rPr>
              <a:t>&gt; Safety &gt; Safety Bulletins/Checklists &gt; Parks &amp; Recreation &gt; Winter Ice </a:t>
            </a:r>
            <a:r>
              <a:rPr lang="en-US" sz="900" i="1" dirty="0" smtClean="0">
                <a:latin typeface="Britannic Bold" panose="020B0903060703020204" pitchFamily="34" charset="0"/>
              </a:rPr>
              <a:t>Activities</a:t>
            </a:r>
          </a:p>
          <a:p>
            <a:endParaRPr lang="en-US" sz="1000" i="1" dirty="0" smtClean="0">
              <a:latin typeface="Britannic Bold" panose="020B0903060703020204" pitchFamily="34" charset="0"/>
            </a:endParaRPr>
          </a:p>
          <a:p>
            <a:pPr marL="171450" indent="-171450">
              <a:buFont typeface="Wingdings" panose="05000000000000000000" pitchFamily="2" charset="2"/>
              <a:buChar char="§"/>
            </a:pPr>
            <a:r>
              <a:rPr lang="en-US" sz="1200" dirty="0" smtClean="0">
                <a:latin typeface="Britannic Bold" panose="020B0903060703020204" pitchFamily="34" charset="0"/>
              </a:rPr>
              <a:t>Remember to take pictures after an  incident of the vehicle or other damaged items or the scene of the incident.  These pictures could make a huge difference in providing coverage or helping the JIF defend your town.    </a:t>
            </a:r>
            <a:endParaRPr lang="en-US" sz="1200" dirty="0" smtClean="0">
              <a:latin typeface="Britannic Bold" panose="020B0903060703020204" pitchFamily="34" charset="0"/>
            </a:endParaRPr>
          </a:p>
          <a:p>
            <a:pPr marL="171450" indent="-171450">
              <a:buFontTx/>
              <a:buChar char="-"/>
            </a:pPr>
            <a:endParaRPr lang="en-US" sz="1200" dirty="0" smtClean="0">
              <a:latin typeface="Britannic Bold" panose="020B0903060703020204" pitchFamily="34" charset="0"/>
            </a:endParaRPr>
          </a:p>
          <a:p>
            <a:endParaRPr lang="en-US" sz="1100" i="1" dirty="0">
              <a:latin typeface="Britannic Bold" panose="020B0903060703020204" pitchFamily="34" charset="0"/>
            </a:endParaRPr>
          </a:p>
          <a:p>
            <a:endParaRPr lang="en-US" sz="1100" dirty="0">
              <a:latin typeface="Britannic Bold" panose="020B0903060703020204" pitchFamily="34" charset="0"/>
            </a:endParaRPr>
          </a:p>
        </p:txBody>
      </p:sp>
    </p:spTree>
    <p:extLst>
      <p:ext uri="{BB962C8B-B14F-4D97-AF65-F5344CB8AC3E}">
        <p14:creationId xmlns:p14="http://schemas.microsoft.com/office/powerpoint/2010/main" val="26291617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7352</TotalTime>
  <Words>396</Words>
  <Application>Microsoft Office PowerPoint</Application>
  <PresentationFormat>On-screen Show (4:3)</PresentationFormat>
  <Paragraphs>28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Exiting and Entering Vehicles Safely</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Roselli</dc:creator>
  <cp:lastModifiedBy>Chris Roselli</cp:lastModifiedBy>
  <cp:revision>31</cp:revision>
  <dcterms:created xsi:type="dcterms:W3CDTF">2016-12-07T20:08:22Z</dcterms:created>
  <dcterms:modified xsi:type="dcterms:W3CDTF">2017-01-06T17:27:30Z</dcterms:modified>
</cp:coreProperties>
</file>